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56" r:id="rId5"/>
    <p:sldId id="326" r:id="rId6"/>
    <p:sldId id="329" r:id="rId7"/>
    <p:sldId id="297" r:id="rId8"/>
    <p:sldId id="292" r:id="rId9"/>
    <p:sldId id="29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6A7A"/>
    <a:srgbClr val="5A5A5A"/>
    <a:srgbClr val="354D56"/>
    <a:srgbClr val="C7D310"/>
    <a:srgbClr val="D0D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25592-8587-465E-8889-D6A167A6F42B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CFE9A-FAA9-4025-8442-231D02FFEB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45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emf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11" Type="http://schemas.openxmlformats.org/officeDocument/2006/relationships/image" Target="../media/image18.svg"/><Relationship Id="rId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7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9A527103-7F4C-9F70-8390-57D24D25A8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314" y="12660"/>
            <a:ext cx="5036524" cy="6862751"/>
          </a:xfrm>
          <a:custGeom>
            <a:avLst/>
            <a:gdLst>
              <a:gd name="connsiteX0" fmla="*/ 3239094 w 8305019"/>
              <a:gd name="connsiteY0" fmla="*/ 11316866 h 11317184"/>
              <a:gd name="connsiteX1" fmla="*/ 4721517 w 8305019"/>
              <a:gd name="connsiteY1" fmla="*/ 11316866 h 11317184"/>
              <a:gd name="connsiteX2" fmla="*/ 4719058 w 8305019"/>
              <a:gd name="connsiteY2" fmla="*/ 11317142 h 11317184"/>
              <a:gd name="connsiteX3" fmla="*/ 4717897 w 8305019"/>
              <a:gd name="connsiteY3" fmla="*/ 11317184 h 11317184"/>
              <a:gd name="connsiteX4" fmla="*/ 3403507 w 8305019"/>
              <a:gd name="connsiteY4" fmla="*/ 11317184 h 11317184"/>
              <a:gd name="connsiteX5" fmla="*/ 0 w 8305019"/>
              <a:gd name="connsiteY5" fmla="*/ 0 h 11317184"/>
              <a:gd name="connsiteX6" fmla="*/ 4672878 w 8305019"/>
              <a:gd name="connsiteY6" fmla="*/ 9110 h 11317184"/>
              <a:gd name="connsiteX7" fmla="*/ 4740947 w 8305019"/>
              <a:gd name="connsiteY7" fmla="*/ 11831 h 11317184"/>
              <a:gd name="connsiteX8" fmla="*/ 4808019 w 8305019"/>
              <a:gd name="connsiteY8" fmla="*/ 19628 h 11317184"/>
              <a:gd name="connsiteX9" fmla="*/ 4873853 w 8305019"/>
              <a:gd name="connsiteY9" fmla="*/ 32361 h 11317184"/>
              <a:gd name="connsiteX10" fmla="*/ 4938203 w 8305019"/>
              <a:gd name="connsiteY10" fmla="*/ 49889 h 11317184"/>
              <a:gd name="connsiteX11" fmla="*/ 5000828 w 8305019"/>
              <a:gd name="connsiteY11" fmla="*/ 72072 h 11317184"/>
              <a:gd name="connsiteX12" fmla="*/ 5061485 w 8305019"/>
              <a:gd name="connsiteY12" fmla="*/ 98768 h 11317184"/>
              <a:gd name="connsiteX13" fmla="*/ 5119931 w 8305019"/>
              <a:gd name="connsiteY13" fmla="*/ 129836 h 11317184"/>
              <a:gd name="connsiteX14" fmla="*/ 5175922 w 8305019"/>
              <a:gd name="connsiteY14" fmla="*/ 165134 h 11317184"/>
              <a:gd name="connsiteX15" fmla="*/ 5229216 w 8305019"/>
              <a:gd name="connsiteY15" fmla="*/ 204525 h 11317184"/>
              <a:gd name="connsiteX16" fmla="*/ 5279570 w 8305019"/>
              <a:gd name="connsiteY16" fmla="*/ 247863 h 11317184"/>
              <a:gd name="connsiteX17" fmla="*/ 5326742 w 8305019"/>
              <a:gd name="connsiteY17" fmla="*/ 295012 h 11317184"/>
              <a:gd name="connsiteX18" fmla="*/ 5370486 w 8305019"/>
              <a:gd name="connsiteY18" fmla="*/ 345827 h 11317184"/>
              <a:gd name="connsiteX19" fmla="*/ 5410561 w 8305019"/>
              <a:gd name="connsiteY19" fmla="*/ 400169 h 11317184"/>
              <a:gd name="connsiteX20" fmla="*/ 5446725 w 8305019"/>
              <a:gd name="connsiteY20" fmla="*/ 457898 h 11317184"/>
              <a:gd name="connsiteX21" fmla="*/ 8186044 w 8305019"/>
              <a:gd name="connsiteY21" fmla="*/ 5223989 h 11317184"/>
              <a:gd name="connsiteX22" fmla="*/ 8217722 w 8305019"/>
              <a:gd name="connsiteY22" fmla="*/ 5284296 h 11317184"/>
              <a:gd name="connsiteX23" fmla="*/ 8244505 w 8305019"/>
              <a:gd name="connsiteY23" fmla="*/ 5346278 h 11317184"/>
              <a:gd name="connsiteX24" fmla="*/ 8266394 w 8305019"/>
              <a:gd name="connsiteY24" fmla="*/ 5409654 h 11317184"/>
              <a:gd name="connsiteX25" fmla="*/ 8283390 w 8305019"/>
              <a:gd name="connsiteY25" fmla="*/ 5474146 h 11317184"/>
              <a:gd name="connsiteX26" fmla="*/ 8295493 w 8305019"/>
              <a:gd name="connsiteY26" fmla="*/ 5539470 h 11317184"/>
              <a:gd name="connsiteX27" fmla="*/ 8302702 w 8305019"/>
              <a:gd name="connsiteY27" fmla="*/ 5605348 h 11317184"/>
              <a:gd name="connsiteX28" fmla="*/ 8305019 w 8305019"/>
              <a:gd name="connsiteY28" fmla="*/ 5671497 h 11317184"/>
              <a:gd name="connsiteX29" fmla="*/ 8302444 w 8305019"/>
              <a:gd name="connsiteY29" fmla="*/ 5737636 h 11317184"/>
              <a:gd name="connsiteX30" fmla="*/ 8294978 w 8305019"/>
              <a:gd name="connsiteY30" fmla="*/ 5803484 h 11317184"/>
              <a:gd name="connsiteX31" fmla="*/ 8282622 w 8305019"/>
              <a:gd name="connsiteY31" fmla="*/ 5868762 h 11317184"/>
              <a:gd name="connsiteX32" fmla="*/ 8265374 w 8305019"/>
              <a:gd name="connsiteY32" fmla="*/ 5933188 h 11317184"/>
              <a:gd name="connsiteX33" fmla="*/ 8243237 w 8305019"/>
              <a:gd name="connsiteY33" fmla="*/ 5996480 h 11317184"/>
              <a:gd name="connsiteX34" fmla="*/ 8216210 w 8305019"/>
              <a:gd name="connsiteY34" fmla="*/ 6058359 h 11317184"/>
              <a:gd name="connsiteX35" fmla="*/ 8184295 w 8305019"/>
              <a:gd name="connsiteY35" fmla="*/ 6118542 h 11317184"/>
              <a:gd name="connsiteX36" fmla="*/ 5718392 w 8305019"/>
              <a:gd name="connsiteY36" fmla="*/ 10370614 h 11317184"/>
              <a:gd name="connsiteX37" fmla="*/ 2792183 w 8305019"/>
              <a:gd name="connsiteY37" fmla="*/ 7726805 h 11317184"/>
              <a:gd name="connsiteX38" fmla="*/ 2752940 w 8305019"/>
              <a:gd name="connsiteY38" fmla="*/ 7694190 h 11317184"/>
              <a:gd name="connsiteX39" fmla="*/ 2711554 w 8305019"/>
              <a:gd name="connsiteY39" fmla="*/ 7665152 h 11317184"/>
              <a:gd name="connsiteX40" fmla="*/ 2668264 w 8305019"/>
              <a:gd name="connsiteY40" fmla="*/ 7639739 h 11317184"/>
              <a:gd name="connsiteX41" fmla="*/ 2623311 w 8305019"/>
              <a:gd name="connsiteY41" fmla="*/ 7618002 h 11317184"/>
              <a:gd name="connsiteX42" fmla="*/ 2576935 w 8305019"/>
              <a:gd name="connsiteY42" fmla="*/ 7599992 h 11317184"/>
              <a:gd name="connsiteX43" fmla="*/ 2529376 w 8305019"/>
              <a:gd name="connsiteY43" fmla="*/ 7585761 h 11317184"/>
              <a:gd name="connsiteX44" fmla="*/ 2480874 w 8305019"/>
              <a:gd name="connsiteY44" fmla="*/ 7575357 h 11317184"/>
              <a:gd name="connsiteX45" fmla="*/ 2431669 w 8305019"/>
              <a:gd name="connsiteY45" fmla="*/ 7568833 h 11317184"/>
              <a:gd name="connsiteX46" fmla="*/ 2382001 w 8305019"/>
              <a:gd name="connsiteY46" fmla="*/ 7566239 h 11317184"/>
              <a:gd name="connsiteX47" fmla="*/ 2332110 w 8305019"/>
              <a:gd name="connsiteY47" fmla="*/ 7567624 h 11317184"/>
              <a:gd name="connsiteX48" fmla="*/ 2282236 w 8305019"/>
              <a:gd name="connsiteY48" fmla="*/ 7573041 h 11317184"/>
              <a:gd name="connsiteX49" fmla="*/ 2232620 w 8305019"/>
              <a:gd name="connsiteY49" fmla="*/ 7582539 h 11317184"/>
              <a:gd name="connsiteX50" fmla="*/ 2183500 w 8305019"/>
              <a:gd name="connsiteY50" fmla="*/ 7596170 h 11317184"/>
              <a:gd name="connsiteX51" fmla="*/ 0 w 8305019"/>
              <a:gd name="connsiteY51" fmla="*/ 8301468 h 1131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305019" h="11317184">
                <a:moveTo>
                  <a:pt x="3239094" y="11316866"/>
                </a:moveTo>
                <a:lnTo>
                  <a:pt x="4721517" y="11316866"/>
                </a:lnTo>
                <a:lnTo>
                  <a:pt x="4719058" y="11317142"/>
                </a:lnTo>
                <a:lnTo>
                  <a:pt x="4717897" y="11317184"/>
                </a:lnTo>
                <a:lnTo>
                  <a:pt x="3403507" y="11317184"/>
                </a:lnTo>
                <a:close/>
                <a:moveTo>
                  <a:pt x="0" y="0"/>
                </a:moveTo>
                <a:lnTo>
                  <a:pt x="4672878" y="9110"/>
                </a:lnTo>
                <a:lnTo>
                  <a:pt x="4740947" y="11831"/>
                </a:lnTo>
                <a:lnTo>
                  <a:pt x="4808019" y="19628"/>
                </a:lnTo>
                <a:lnTo>
                  <a:pt x="4873853" y="32361"/>
                </a:lnTo>
                <a:lnTo>
                  <a:pt x="4938203" y="49889"/>
                </a:lnTo>
                <a:lnTo>
                  <a:pt x="5000828" y="72072"/>
                </a:lnTo>
                <a:lnTo>
                  <a:pt x="5061485" y="98768"/>
                </a:lnTo>
                <a:lnTo>
                  <a:pt x="5119931" y="129836"/>
                </a:lnTo>
                <a:lnTo>
                  <a:pt x="5175922" y="165134"/>
                </a:lnTo>
                <a:lnTo>
                  <a:pt x="5229216" y="204525"/>
                </a:lnTo>
                <a:lnTo>
                  <a:pt x="5279570" y="247863"/>
                </a:lnTo>
                <a:lnTo>
                  <a:pt x="5326742" y="295012"/>
                </a:lnTo>
                <a:lnTo>
                  <a:pt x="5370486" y="345827"/>
                </a:lnTo>
                <a:lnTo>
                  <a:pt x="5410561" y="400169"/>
                </a:lnTo>
                <a:lnTo>
                  <a:pt x="5446725" y="457898"/>
                </a:lnTo>
                <a:lnTo>
                  <a:pt x="8186044" y="5223989"/>
                </a:lnTo>
                <a:lnTo>
                  <a:pt x="8217722" y="5284296"/>
                </a:lnTo>
                <a:lnTo>
                  <a:pt x="8244505" y="5346278"/>
                </a:lnTo>
                <a:lnTo>
                  <a:pt x="8266394" y="5409654"/>
                </a:lnTo>
                <a:lnTo>
                  <a:pt x="8283390" y="5474146"/>
                </a:lnTo>
                <a:lnTo>
                  <a:pt x="8295493" y="5539470"/>
                </a:lnTo>
                <a:lnTo>
                  <a:pt x="8302702" y="5605348"/>
                </a:lnTo>
                <a:lnTo>
                  <a:pt x="8305019" y="5671497"/>
                </a:lnTo>
                <a:lnTo>
                  <a:pt x="8302444" y="5737636"/>
                </a:lnTo>
                <a:lnTo>
                  <a:pt x="8294978" y="5803484"/>
                </a:lnTo>
                <a:lnTo>
                  <a:pt x="8282622" y="5868762"/>
                </a:lnTo>
                <a:lnTo>
                  <a:pt x="8265374" y="5933188"/>
                </a:lnTo>
                <a:lnTo>
                  <a:pt x="8243237" y="5996480"/>
                </a:lnTo>
                <a:lnTo>
                  <a:pt x="8216210" y="6058359"/>
                </a:lnTo>
                <a:lnTo>
                  <a:pt x="8184295" y="6118542"/>
                </a:lnTo>
                <a:lnTo>
                  <a:pt x="5718392" y="10370614"/>
                </a:lnTo>
                <a:lnTo>
                  <a:pt x="2792183" y="7726805"/>
                </a:lnTo>
                <a:lnTo>
                  <a:pt x="2752940" y="7694190"/>
                </a:lnTo>
                <a:lnTo>
                  <a:pt x="2711554" y="7665152"/>
                </a:lnTo>
                <a:lnTo>
                  <a:pt x="2668264" y="7639739"/>
                </a:lnTo>
                <a:lnTo>
                  <a:pt x="2623311" y="7618002"/>
                </a:lnTo>
                <a:lnTo>
                  <a:pt x="2576935" y="7599992"/>
                </a:lnTo>
                <a:lnTo>
                  <a:pt x="2529376" y="7585761"/>
                </a:lnTo>
                <a:lnTo>
                  <a:pt x="2480874" y="7575357"/>
                </a:lnTo>
                <a:lnTo>
                  <a:pt x="2431669" y="7568833"/>
                </a:lnTo>
                <a:lnTo>
                  <a:pt x="2382001" y="7566239"/>
                </a:lnTo>
                <a:lnTo>
                  <a:pt x="2332110" y="7567624"/>
                </a:lnTo>
                <a:lnTo>
                  <a:pt x="2282236" y="7573041"/>
                </a:lnTo>
                <a:lnTo>
                  <a:pt x="2232620" y="7582539"/>
                </a:lnTo>
                <a:lnTo>
                  <a:pt x="2183500" y="7596170"/>
                </a:lnTo>
                <a:lnTo>
                  <a:pt x="0" y="83014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r>
              <a:rPr lang="en-US"/>
              <a:t>Insert image here</a:t>
            </a: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582D1A9A-D734-C649-ECE2-A08BECCD371F}"/>
              </a:ext>
            </a:extLst>
          </p:cNvPr>
          <p:cNvSpPr/>
          <p:nvPr userDrawn="1"/>
        </p:nvSpPr>
        <p:spPr>
          <a:xfrm>
            <a:off x="8190459" y="4967414"/>
            <a:ext cx="3081503" cy="1890282"/>
          </a:xfrm>
          <a:custGeom>
            <a:avLst/>
            <a:gdLst/>
            <a:ahLst/>
            <a:cxnLst/>
            <a:rect l="l" t="t" r="r" b="b"/>
            <a:pathLst>
              <a:path w="5081269" h="3117215">
                <a:moveTo>
                  <a:pt x="3006504" y="0"/>
                </a:moveTo>
                <a:lnTo>
                  <a:pt x="2956259" y="4295"/>
                </a:lnTo>
                <a:lnTo>
                  <a:pt x="2906560" y="16239"/>
                </a:lnTo>
                <a:lnTo>
                  <a:pt x="683371" y="734364"/>
                </a:lnTo>
                <a:lnTo>
                  <a:pt x="636086" y="753738"/>
                </a:lnTo>
                <a:lnTo>
                  <a:pt x="592827" y="779634"/>
                </a:lnTo>
                <a:lnTo>
                  <a:pt x="554170" y="811420"/>
                </a:lnTo>
                <a:lnTo>
                  <a:pt x="520689" y="848465"/>
                </a:lnTo>
                <a:lnTo>
                  <a:pt x="492959" y="890138"/>
                </a:lnTo>
                <a:lnTo>
                  <a:pt x="471556" y="935810"/>
                </a:lnTo>
                <a:lnTo>
                  <a:pt x="457053" y="984848"/>
                </a:lnTo>
                <a:lnTo>
                  <a:pt x="0" y="3116923"/>
                </a:lnTo>
                <a:lnTo>
                  <a:pt x="4829019" y="3116923"/>
                </a:lnTo>
                <a:lnTo>
                  <a:pt x="5073950" y="1974462"/>
                </a:lnTo>
                <a:lnTo>
                  <a:pt x="5080805" y="1923831"/>
                </a:lnTo>
                <a:lnTo>
                  <a:pt x="5079990" y="1873419"/>
                </a:lnTo>
                <a:lnTo>
                  <a:pt x="5071772" y="1824043"/>
                </a:lnTo>
                <a:lnTo>
                  <a:pt x="5056418" y="1776524"/>
                </a:lnTo>
                <a:lnTo>
                  <a:pt x="5034194" y="1731681"/>
                </a:lnTo>
                <a:lnTo>
                  <a:pt x="5005367" y="1690333"/>
                </a:lnTo>
                <a:lnTo>
                  <a:pt x="4970204" y="1653299"/>
                </a:lnTo>
                <a:lnTo>
                  <a:pt x="3236718" y="87106"/>
                </a:lnTo>
                <a:lnTo>
                  <a:pt x="3196258" y="55793"/>
                </a:lnTo>
                <a:lnTo>
                  <a:pt x="3152172" y="31250"/>
                </a:lnTo>
                <a:lnTo>
                  <a:pt x="3105295" y="13653"/>
                </a:lnTo>
                <a:lnTo>
                  <a:pt x="3056461" y="3178"/>
                </a:lnTo>
                <a:lnTo>
                  <a:pt x="3006504" y="0"/>
                </a:lnTo>
                <a:close/>
              </a:path>
            </a:pathLst>
          </a:custGeom>
          <a:solidFill>
            <a:srgbClr val="41B6E6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2" name="object 6">
            <a:extLst>
              <a:ext uri="{FF2B5EF4-FFF2-40B4-BE49-F238E27FC236}">
                <a16:creationId xmlns:a16="http://schemas.microsoft.com/office/drawing/2014/main" id="{2FB034B5-CA0E-E460-2947-7BD16845CB99}"/>
              </a:ext>
            </a:extLst>
          </p:cNvPr>
          <p:cNvSpPr/>
          <p:nvPr userDrawn="1"/>
        </p:nvSpPr>
        <p:spPr>
          <a:xfrm>
            <a:off x="3975737" y="0"/>
            <a:ext cx="2618623" cy="1516769"/>
          </a:xfrm>
          <a:custGeom>
            <a:avLst/>
            <a:gdLst/>
            <a:ahLst/>
            <a:cxnLst/>
            <a:rect l="l" t="t" r="r" b="b"/>
            <a:pathLst>
              <a:path w="4318000" h="2501265">
                <a:moveTo>
                  <a:pt x="4143458" y="0"/>
                </a:moveTo>
                <a:lnTo>
                  <a:pt x="285148" y="0"/>
                </a:lnTo>
                <a:lnTo>
                  <a:pt x="24174" y="565066"/>
                </a:lnTo>
                <a:lnTo>
                  <a:pt x="7945" y="610556"/>
                </a:lnTo>
                <a:lnTo>
                  <a:pt x="0" y="657476"/>
                </a:lnTo>
                <a:lnTo>
                  <a:pt x="240" y="704739"/>
                </a:lnTo>
                <a:lnTo>
                  <a:pt x="8569" y="751260"/>
                </a:lnTo>
                <a:lnTo>
                  <a:pt x="24890" y="795952"/>
                </a:lnTo>
                <a:lnTo>
                  <a:pt x="49105" y="837728"/>
                </a:lnTo>
                <a:lnTo>
                  <a:pt x="1144684" y="2389838"/>
                </a:lnTo>
                <a:lnTo>
                  <a:pt x="1175830" y="2425062"/>
                </a:lnTo>
                <a:lnTo>
                  <a:pt x="1232088" y="2466523"/>
                </a:lnTo>
                <a:lnTo>
                  <a:pt x="1293836" y="2491540"/>
                </a:lnTo>
                <a:lnTo>
                  <a:pt x="1357241" y="2500796"/>
                </a:lnTo>
                <a:lnTo>
                  <a:pt x="1389849" y="2499793"/>
                </a:lnTo>
                <a:lnTo>
                  <a:pt x="3275959" y="2327652"/>
                </a:lnTo>
                <a:lnTo>
                  <a:pt x="3323524" y="2319045"/>
                </a:lnTo>
                <a:lnTo>
                  <a:pt x="3368170" y="2302500"/>
                </a:lnTo>
                <a:lnTo>
                  <a:pt x="3409006" y="2278660"/>
                </a:lnTo>
                <a:lnTo>
                  <a:pt x="3445140" y="2248164"/>
                </a:lnTo>
                <a:lnTo>
                  <a:pt x="3475680" y="2211654"/>
                </a:lnTo>
                <a:lnTo>
                  <a:pt x="3499733" y="2169772"/>
                </a:lnTo>
                <a:lnTo>
                  <a:pt x="4293740" y="450180"/>
                </a:lnTo>
                <a:lnTo>
                  <a:pt x="4309991" y="404746"/>
                </a:lnTo>
                <a:lnTo>
                  <a:pt x="4317944" y="357846"/>
                </a:lnTo>
                <a:lnTo>
                  <a:pt x="4317705" y="310586"/>
                </a:lnTo>
                <a:lnTo>
                  <a:pt x="4309377" y="264068"/>
                </a:lnTo>
                <a:lnTo>
                  <a:pt x="4293065" y="219397"/>
                </a:lnTo>
                <a:lnTo>
                  <a:pt x="4268872" y="177675"/>
                </a:lnTo>
                <a:lnTo>
                  <a:pt x="4143458" y="0"/>
                </a:lnTo>
                <a:close/>
              </a:path>
            </a:pathLst>
          </a:custGeom>
          <a:solidFill>
            <a:srgbClr val="AACF33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93" name="object 37">
            <a:extLst>
              <a:ext uri="{FF2B5EF4-FFF2-40B4-BE49-F238E27FC236}">
                <a16:creationId xmlns:a16="http://schemas.microsoft.com/office/drawing/2014/main" id="{23EBAA6C-6051-6163-5EB0-31FEDD5EE7F8}"/>
              </a:ext>
            </a:extLst>
          </p:cNvPr>
          <p:cNvSpPr/>
          <p:nvPr userDrawn="1"/>
        </p:nvSpPr>
        <p:spPr>
          <a:xfrm>
            <a:off x="10235139" y="4816425"/>
            <a:ext cx="1628937" cy="1596478"/>
          </a:xfrm>
          <a:custGeom>
            <a:avLst/>
            <a:gdLst/>
            <a:ahLst/>
            <a:cxnLst/>
            <a:rect l="l" t="t" r="r" b="b"/>
            <a:pathLst>
              <a:path w="2686050" h="2632709">
                <a:moveTo>
                  <a:pt x="855763" y="55878"/>
                </a:moveTo>
                <a:lnTo>
                  <a:pt x="363851" y="591925"/>
                </a:lnTo>
                <a:lnTo>
                  <a:pt x="45390" y="938846"/>
                </a:lnTo>
                <a:lnTo>
                  <a:pt x="19312" y="976232"/>
                </a:lnTo>
                <a:lnTo>
                  <a:pt x="4011" y="1018395"/>
                </a:lnTo>
                <a:lnTo>
                  <a:pt x="0" y="1063065"/>
                </a:lnTo>
                <a:lnTo>
                  <a:pt x="7789" y="1107972"/>
                </a:lnTo>
                <a:lnTo>
                  <a:pt x="13768" y="1126987"/>
                </a:lnTo>
                <a:lnTo>
                  <a:pt x="171690" y="1628909"/>
                </a:lnTo>
                <a:lnTo>
                  <a:pt x="367328" y="2251246"/>
                </a:lnTo>
                <a:lnTo>
                  <a:pt x="392201" y="2300764"/>
                </a:lnTo>
                <a:lnTo>
                  <a:pt x="422425" y="2332866"/>
                </a:lnTo>
                <a:lnTo>
                  <a:pt x="456273" y="2354741"/>
                </a:lnTo>
                <a:lnTo>
                  <a:pt x="494926" y="2368300"/>
                </a:lnTo>
                <a:lnTo>
                  <a:pt x="1089766" y="2500683"/>
                </a:lnTo>
                <a:lnTo>
                  <a:pt x="1664723" y="2628606"/>
                </a:lnTo>
                <a:lnTo>
                  <a:pt x="1710160" y="2632578"/>
                </a:lnTo>
                <a:lnTo>
                  <a:pt x="1754346" y="2624762"/>
                </a:lnTo>
                <a:lnTo>
                  <a:pt x="1795048" y="2605879"/>
                </a:lnTo>
                <a:lnTo>
                  <a:pt x="1830037" y="2576650"/>
                </a:lnTo>
                <a:lnTo>
                  <a:pt x="2595291" y="1742811"/>
                </a:lnTo>
                <a:lnTo>
                  <a:pt x="2640400" y="1693682"/>
                </a:lnTo>
                <a:lnTo>
                  <a:pt x="2666482" y="1656347"/>
                </a:lnTo>
                <a:lnTo>
                  <a:pt x="2681783" y="1614191"/>
                </a:lnTo>
                <a:lnTo>
                  <a:pt x="2685796" y="1569528"/>
                </a:lnTo>
                <a:lnTo>
                  <a:pt x="2678011" y="1524671"/>
                </a:lnTo>
                <a:lnTo>
                  <a:pt x="2446720" y="789186"/>
                </a:lnTo>
                <a:lnTo>
                  <a:pt x="2318472" y="381397"/>
                </a:lnTo>
                <a:lnTo>
                  <a:pt x="2299177" y="340089"/>
                </a:lnTo>
                <a:lnTo>
                  <a:pt x="2270325" y="305740"/>
                </a:lnTo>
                <a:lnTo>
                  <a:pt x="2233646" y="279926"/>
                </a:lnTo>
                <a:lnTo>
                  <a:pt x="2190874" y="264228"/>
                </a:lnTo>
                <a:lnTo>
                  <a:pt x="1020962" y="3922"/>
                </a:lnTo>
                <a:lnTo>
                  <a:pt x="975590" y="0"/>
                </a:lnTo>
                <a:lnTo>
                  <a:pt x="931436" y="7813"/>
                </a:lnTo>
                <a:lnTo>
                  <a:pt x="890746" y="26670"/>
                </a:lnTo>
                <a:lnTo>
                  <a:pt x="855763" y="55878"/>
                </a:lnTo>
                <a:close/>
              </a:path>
            </a:pathLst>
          </a:custGeom>
          <a:ln w="83767">
            <a:solidFill>
              <a:srgbClr val="664095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F4F29C63-ABE4-B854-5DFF-E180717D95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642" y="384600"/>
            <a:ext cx="2661275" cy="952735"/>
          </a:xfrm>
          <a:prstGeom prst="rect">
            <a:avLst/>
          </a:prstGeom>
        </p:spPr>
      </p:pic>
      <p:sp>
        <p:nvSpPr>
          <p:cNvPr id="135" name="Text Placeholder 134">
            <a:extLst>
              <a:ext uri="{FF2B5EF4-FFF2-40B4-BE49-F238E27FC236}">
                <a16:creationId xmlns:a16="http://schemas.microsoft.com/office/drawing/2014/main" id="{F6071A2E-E373-C386-8CFA-72B9CFE8ED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80101" y="2135183"/>
            <a:ext cx="5961218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Main Heading</a:t>
            </a:r>
            <a:br>
              <a:rPr lang="en-GB"/>
            </a:br>
            <a:r>
              <a:rPr lang="en-GB"/>
              <a:t>Goes Here</a:t>
            </a:r>
          </a:p>
        </p:txBody>
      </p:sp>
      <p:sp>
        <p:nvSpPr>
          <p:cNvPr id="136" name="Text Placeholder 134">
            <a:extLst>
              <a:ext uri="{FF2B5EF4-FFF2-40B4-BE49-F238E27FC236}">
                <a16:creationId xmlns:a16="http://schemas.microsoft.com/office/drawing/2014/main" id="{BD7B2002-F690-0EDC-6EF4-BC4D25B697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0101" y="4114085"/>
            <a:ext cx="5961218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Subtitle goes here</a:t>
            </a:r>
          </a:p>
        </p:txBody>
      </p:sp>
      <p:pic>
        <p:nvPicPr>
          <p:cNvPr id="137" name="Graphic 136">
            <a:extLst>
              <a:ext uri="{FF2B5EF4-FFF2-40B4-BE49-F238E27FC236}">
                <a16:creationId xmlns:a16="http://schemas.microsoft.com/office/drawing/2014/main" id="{2DB63EB6-40A4-1643-54EA-1270349116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4501" y="5631229"/>
            <a:ext cx="1589107" cy="83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02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3AD0732B-73E0-2DEC-D5E4-CD9E8AE7A53A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FBE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3C3DFF8C-1EE7-25BA-6123-3D1A8AA59C17}"/>
              </a:ext>
            </a:extLst>
          </p:cNvPr>
          <p:cNvSpPr txBox="1"/>
          <p:nvPr userDrawn="1"/>
        </p:nvSpPr>
        <p:spPr>
          <a:xfrm>
            <a:off x="488926" y="6101249"/>
            <a:ext cx="2116084" cy="30092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55"/>
              </a:spcBef>
            </a:pPr>
            <a:r>
              <a:rPr sz="1910" b="1" spc="-12">
                <a:solidFill>
                  <a:srgbClr val="FFFFFF"/>
                </a:solidFill>
                <a:latin typeface="Arial"/>
                <a:cs typeface="Arial"/>
              </a:rPr>
              <a:t>gmcancer.org.uk</a:t>
            </a:r>
            <a:endParaRPr sz="1910">
              <a:latin typeface="Arial"/>
              <a:cs typeface="Arial"/>
            </a:endParaRPr>
          </a:p>
        </p:txBody>
      </p:sp>
      <p:grpSp>
        <p:nvGrpSpPr>
          <p:cNvPr id="12" name="object 6">
            <a:extLst>
              <a:ext uri="{FF2B5EF4-FFF2-40B4-BE49-F238E27FC236}">
                <a16:creationId xmlns:a16="http://schemas.microsoft.com/office/drawing/2014/main" id="{B53FAFE6-3C68-694D-4F4E-01BB7902D72D}"/>
              </a:ext>
            </a:extLst>
          </p:cNvPr>
          <p:cNvGrpSpPr/>
          <p:nvPr userDrawn="1"/>
        </p:nvGrpSpPr>
        <p:grpSpPr>
          <a:xfrm>
            <a:off x="6688994" y="0"/>
            <a:ext cx="5503344" cy="3423609"/>
            <a:chOff x="11029872" y="0"/>
            <a:chExt cx="9074785" cy="5645785"/>
          </a:xfrm>
        </p:grpSpPr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53811BCE-5D1C-86F2-6F1F-11B449E6C8DC}"/>
                </a:ext>
              </a:extLst>
            </p:cNvPr>
            <p:cNvSpPr/>
            <p:nvPr/>
          </p:nvSpPr>
          <p:spPr>
            <a:xfrm>
              <a:off x="15038408" y="0"/>
              <a:ext cx="5066030" cy="5645785"/>
            </a:xfrm>
            <a:custGeom>
              <a:avLst/>
              <a:gdLst/>
              <a:ahLst/>
              <a:cxnLst/>
              <a:rect l="l" t="t" r="r" b="b"/>
              <a:pathLst>
                <a:path w="5066030" h="5645785">
                  <a:moveTo>
                    <a:pt x="5065692" y="0"/>
                  </a:moveTo>
                  <a:lnTo>
                    <a:pt x="2155953" y="0"/>
                  </a:lnTo>
                  <a:lnTo>
                    <a:pt x="1775786" y="1403290"/>
                  </a:lnTo>
                  <a:lnTo>
                    <a:pt x="1759691" y="1451234"/>
                  </a:lnTo>
                  <a:lnTo>
                    <a:pt x="1738353" y="1496417"/>
                  </a:lnTo>
                  <a:lnTo>
                    <a:pt x="1712136" y="1538480"/>
                  </a:lnTo>
                  <a:lnTo>
                    <a:pt x="1681407" y="1577061"/>
                  </a:lnTo>
                  <a:lnTo>
                    <a:pt x="1646531" y="1611798"/>
                  </a:lnTo>
                  <a:lnTo>
                    <a:pt x="1607875" y="1642330"/>
                  </a:lnTo>
                  <a:lnTo>
                    <a:pt x="1565805" y="1668295"/>
                  </a:lnTo>
                  <a:lnTo>
                    <a:pt x="1520686" y="1689333"/>
                  </a:lnTo>
                  <a:lnTo>
                    <a:pt x="1472884" y="1705082"/>
                  </a:lnTo>
                  <a:lnTo>
                    <a:pt x="227278" y="2035418"/>
                  </a:lnTo>
                  <a:lnTo>
                    <a:pt x="6688" y="3213539"/>
                  </a:lnTo>
                  <a:lnTo>
                    <a:pt x="381" y="3263555"/>
                  </a:lnTo>
                  <a:lnTo>
                    <a:pt x="0" y="3313408"/>
                  </a:lnTo>
                  <a:lnTo>
                    <a:pt x="5371" y="3362611"/>
                  </a:lnTo>
                  <a:lnTo>
                    <a:pt x="16325" y="3410675"/>
                  </a:lnTo>
                  <a:lnTo>
                    <a:pt x="32689" y="3457113"/>
                  </a:lnTo>
                  <a:lnTo>
                    <a:pt x="54292" y="3501438"/>
                  </a:lnTo>
                  <a:lnTo>
                    <a:pt x="80962" y="3543161"/>
                  </a:lnTo>
                  <a:lnTo>
                    <a:pt x="112529" y="3581797"/>
                  </a:lnTo>
                  <a:lnTo>
                    <a:pt x="148819" y="3616856"/>
                  </a:lnTo>
                  <a:lnTo>
                    <a:pt x="2395850" y="5542881"/>
                  </a:lnTo>
                  <a:lnTo>
                    <a:pt x="2436006" y="5573395"/>
                  </a:lnTo>
                  <a:lnTo>
                    <a:pt x="2478953" y="5598660"/>
                  </a:lnTo>
                  <a:lnTo>
                    <a:pt x="2524190" y="5618591"/>
                  </a:lnTo>
                  <a:lnTo>
                    <a:pt x="2571215" y="5633102"/>
                  </a:lnTo>
                  <a:lnTo>
                    <a:pt x="2619528" y="5642108"/>
                  </a:lnTo>
                  <a:lnTo>
                    <a:pt x="2668626" y="5645522"/>
                  </a:lnTo>
                  <a:lnTo>
                    <a:pt x="2718008" y="5643260"/>
                  </a:lnTo>
                  <a:lnTo>
                    <a:pt x="2767173" y="5635235"/>
                  </a:lnTo>
                  <a:lnTo>
                    <a:pt x="2815618" y="5621361"/>
                  </a:lnTo>
                  <a:lnTo>
                    <a:pt x="5065692" y="4829266"/>
                  </a:lnTo>
                  <a:lnTo>
                    <a:pt x="5065692" y="0"/>
                  </a:lnTo>
                  <a:close/>
                </a:path>
              </a:pathLst>
            </a:custGeom>
            <a:solidFill>
              <a:srgbClr val="41B6E6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1CCA1523-4E63-5541-6092-2370B82DAC7B}"/>
                </a:ext>
              </a:extLst>
            </p:cNvPr>
            <p:cNvSpPr/>
            <p:nvPr/>
          </p:nvSpPr>
          <p:spPr>
            <a:xfrm>
              <a:off x="15265686" y="0"/>
              <a:ext cx="1929130" cy="2035810"/>
            </a:xfrm>
            <a:custGeom>
              <a:avLst/>
              <a:gdLst/>
              <a:ahLst/>
              <a:cxnLst/>
              <a:rect l="l" t="t" r="r" b="b"/>
              <a:pathLst>
                <a:path w="1929130" h="2035810">
                  <a:moveTo>
                    <a:pt x="1928674" y="0"/>
                  </a:moveTo>
                  <a:lnTo>
                    <a:pt x="557221" y="0"/>
                  </a:lnTo>
                  <a:lnTo>
                    <a:pt x="481783" y="45601"/>
                  </a:lnTo>
                  <a:lnTo>
                    <a:pt x="440903" y="81834"/>
                  </a:lnTo>
                  <a:lnTo>
                    <a:pt x="404961" y="123105"/>
                  </a:lnTo>
                  <a:lnTo>
                    <a:pt x="376915" y="163987"/>
                  </a:lnTo>
                  <a:lnTo>
                    <a:pt x="353859" y="208160"/>
                  </a:lnTo>
                  <a:lnTo>
                    <a:pt x="336051" y="255215"/>
                  </a:lnTo>
                  <a:lnTo>
                    <a:pt x="323749" y="304743"/>
                  </a:lnTo>
                  <a:lnTo>
                    <a:pt x="0" y="2035424"/>
                  </a:lnTo>
                  <a:lnTo>
                    <a:pt x="1245606" y="1705088"/>
                  </a:lnTo>
                  <a:lnTo>
                    <a:pt x="1293407" y="1689336"/>
                  </a:lnTo>
                  <a:lnTo>
                    <a:pt x="1338526" y="1668296"/>
                  </a:lnTo>
                  <a:lnTo>
                    <a:pt x="1380597" y="1642328"/>
                  </a:lnTo>
                  <a:lnTo>
                    <a:pt x="1419253" y="1611795"/>
                  </a:lnTo>
                  <a:lnTo>
                    <a:pt x="1454128" y="1577057"/>
                  </a:lnTo>
                  <a:lnTo>
                    <a:pt x="1484858" y="1538476"/>
                  </a:lnTo>
                  <a:lnTo>
                    <a:pt x="1511074" y="1496413"/>
                  </a:lnTo>
                  <a:lnTo>
                    <a:pt x="1532413" y="1451229"/>
                  </a:lnTo>
                  <a:lnTo>
                    <a:pt x="1548507" y="1403286"/>
                  </a:lnTo>
                  <a:lnTo>
                    <a:pt x="1928674" y="0"/>
                  </a:lnTo>
                  <a:close/>
                </a:path>
              </a:pathLst>
            </a:custGeom>
            <a:solidFill>
              <a:srgbClr val="0D86A1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D1302CD2-A156-564F-BA86-AC80946CC6D2}"/>
                </a:ext>
              </a:extLst>
            </p:cNvPr>
            <p:cNvSpPr/>
            <p:nvPr/>
          </p:nvSpPr>
          <p:spPr>
            <a:xfrm>
              <a:off x="11029872" y="0"/>
              <a:ext cx="4793615" cy="2477770"/>
            </a:xfrm>
            <a:custGeom>
              <a:avLst/>
              <a:gdLst/>
              <a:ahLst/>
              <a:cxnLst/>
              <a:rect l="l" t="t" r="r" b="b"/>
              <a:pathLst>
                <a:path w="4793615" h="2477770">
                  <a:moveTo>
                    <a:pt x="4793037" y="0"/>
                  </a:moveTo>
                  <a:lnTo>
                    <a:pt x="0" y="0"/>
                  </a:lnTo>
                  <a:lnTo>
                    <a:pt x="3738" y="30826"/>
                  </a:lnTo>
                  <a:lnTo>
                    <a:pt x="17202" y="83598"/>
                  </a:lnTo>
                  <a:lnTo>
                    <a:pt x="35181" y="129934"/>
                  </a:lnTo>
                  <a:lnTo>
                    <a:pt x="58562" y="174005"/>
                  </a:lnTo>
                  <a:lnTo>
                    <a:pt x="87188" y="215400"/>
                  </a:lnTo>
                  <a:lnTo>
                    <a:pt x="120905" y="253708"/>
                  </a:lnTo>
                  <a:lnTo>
                    <a:pt x="2207721" y="2351487"/>
                  </a:lnTo>
                  <a:lnTo>
                    <a:pt x="2245503" y="2385223"/>
                  </a:lnTo>
                  <a:lnTo>
                    <a:pt x="2286454" y="2413920"/>
                  </a:lnTo>
                  <a:lnTo>
                    <a:pt x="2330088" y="2437455"/>
                  </a:lnTo>
                  <a:lnTo>
                    <a:pt x="2375917" y="2455706"/>
                  </a:lnTo>
                  <a:lnTo>
                    <a:pt x="2423453" y="2468552"/>
                  </a:lnTo>
                  <a:lnTo>
                    <a:pt x="2472208" y="2475869"/>
                  </a:lnTo>
                  <a:lnTo>
                    <a:pt x="2521695" y="2477536"/>
                  </a:lnTo>
                  <a:lnTo>
                    <a:pt x="2571426" y="2473431"/>
                  </a:lnTo>
                  <a:lnTo>
                    <a:pt x="2620913" y="2463431"/>
                  </a:lnTo>
                  <a:lnTo>
                    <a:pt x="4235817" y="2035424"/>
                  </a:lnTo>
                  <a:lnTo>
                    <a:pt x="4559555" y="304743"/>
                  </a:lnTo>
                  <a:lnTo>
                    <a:pt x="4571862" y="255215"/>
                  </a:lnTo>
                  <a:lnTo>
                    <a:pt x="4589671" y="208160"/>
                  </a:lnTo>
                  <a:lnTo>
                    <a:pt x="4612728" y="163987"/>
                  </a:lnTo>
                  <a:lnTo>
                    <a:pt x="4640778" y="123105"/>
                  </a:lnTo>
                  <a:lnTo>
                    <a:pt x="4676716" y="81834"/>
                  </a:lnTo>
                  <a:lnTo>
                    <a:pt x="4717596" y="45601"/>
                  </a:lnTo>
                  <a:lnTo>
                    <a:pt x="4763006" y="14921"/>
                  </a:lnTo>
                  <a:lnTo>
                    <a:pt x="4793037" y="0"/>
                  </a:lnTo>
                  <a:close/>
                </a:path>
              </a:pathLst>
            </a:custGeom>
            <a:solidFill>
              <a:srgbClr val="AACF33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3BB6D70F-16C1-4BFE-3BFD-D43AB33088B6}"/>
                </a:ext>
              </a:extLst>
            </p:cNvPr>
            <p:cNvSpPr/>
            <p:nvPr/>
          </p:nvSpPr>
          <p:spPr>
            <a:xfrm>
              <a:off x="14538307" y="3411015"/>
              <a:ext cx="2075180" cy="2040889"/>
            </a:xfrm>
            <a:custGeom>
              <a:avLst/>
              <a:gdLst/>
              <a:ahLst/>
              <a:cxnLst/>
              <a:rect l="l" t="t" r="r" b="b"/>
              <a:pathLst>
                <a:path w="2075180" h="2040889">
                  <a:moveTo>
                    <a:pt x="277785" y="302213"/>
                  </a:moveTo>
                  <a:lnTo>
                    <a:pt x="112680" y="840332"/>
                  </a:lnTo>
                  <a:lnTo>
                    <a:pt x="5772" y="1188625"/>
                  </a:lnTo>
                  <a:lnTo>
                    <a:pt x="0" y="1223419"/>
                  </a:lnTo>
                  <a:lnTo>
                    <a:pt x="3349" y="1257960"/>
                  </a:lnTo>
                  <a:lnTo>
                    <a:pt x="15418" y="1290492"/>
                  </a:lnTo>
                  <a:lnTo>
                    <a:pt x="35803" y="1319260"/>
                  </a:lnTo>
                  <a:lnTo>
                    <a:pt x="46315" y="1330548"/>
                  </a:lnTo>
                  <a:lnTo>
                    <a:pt x="323689" y="1628507"/>
                  </a:lnTo>
                  <a:lnTo>
                    <a:pt x="667490" y="1998014"/>
                  </a:lnTo>
                  <a:lnTo>
                    <a:pt x="669406" y="2000077"/>
                  </a:lnTo>
                  <a:lnTo>
                    <a:pt x="671396" y="2002109"/>
                  </a:lnTo>
                  <a:lnTo>
                    <a:pt x="716847" y="2031527"/>
                  </a:lnTo>
                  <a:lnTo>
                    <a:pt x="764057" y="2040685"/>
                  </a:lnTo>
                  <a:lnTo>
                    <a:pt x="779812" y="2039920"/>
                  </a:lnTo>
                  <a:lnTo>
                    <a:pt x="1255064" y="1931723"/>
                  </a:lnTo>
                  <a:lnTo>
                    <a:pt x="1699186" y="1829664"/>
                  </a:lnTo>
                  <a:lnTo>
                    <a:pt x="1760499" y="1797145"/>
                  </a:lnTo>
                  <a:lnTo>
                    <a:pt x="1797341" y="1738357"/>
                  </a:lnTo>
                  <a:lnTo>
                    <a:pt x="2054212" y="901262"/>
                  </a:lnTo>
                  <a:lnTo>
                    <a:pt x="2069353" y="851934"/>
                  </a:lnTo>
                  <a:lnTo>
                    <a:pt x="2075140" y="817179"/>
                  </a:lnTo>
                  <a:lnTo>
                    <a:pt x="2071792" y="782646"/>
                  </a:lnTo>
                  <a:lnTo>
                    <a:pt x="2059725" y="750119"/>
                  </a:lnTo>
                  <a:lnTo>
                    <a:pt x="1632990" y="284726"/>
                  </a:lnTo>
                  <a:lnTo>
                    <a:pt x="1407677" y="42629"/>
                  </a:lnTo>
                  <a:lnTo>
                    <a:pt x="1348863" y="5815"/>
                  </a:lnTo>
                  <a:lnTo>
                    <a:pt x="1314657" y="0"/>
                  </a:lnTo>
                  <a:lnTo>
                    <a:pt x="1279566" y="3279"/>
                  </a:lnTo>
                  <a:lnTo>
                    <a:pt x="375866" y="210938"/>
                  </a:lnTo>
                  <a:lnTo>
                    <a:pt x="342869" y="223300"/>
                  </a:lnTo>
                  <a:lnTo>
                    <a:pt x="314633" y="243453"/>
                  </a:lnTo>
                  <a:lnTo>
                    <a:pt x="292493" y="270167"/>
                  </a:lnTo>
                  <a:lnTo>
                    <a:pt x="277785" y="302213"/>
                  </a:lnTo>
                  <a:close/>
                </a:path>
              </a:pathLst>
            </a:custGeom>
            <a:ln w="62825">
              <a:solidFill>
                <a:srgbClr val="003087"/>
              </a:solidFill>
            </a:ln>
          </p:spPr>
          <p:txBody>
            <a:bodyPr wrap="square" lIns="0" tIns="0" rIns="0" bIns="0" rtlCol="0"/>
            <a:lstStyle/>
            <a:p>
              <a:endParaRPr sz="1092"/>
            </a:p>
          </p:txBody>
        </p:sp>
      </p:grpSp>
      <p:sp>
        <p:nvSpPr>
          <p:cNvPr id="29" name="Text Placeholder 134">
            <a:extLst>
              <a:ext uri="{FF2B5EF4-FFF2-40B4-BE49-F238E27FC236}">
                <a16:creationId xmlns:a16="http://schemas.microsoft.com/office/drawing/2014/main" id="{C753550D-0FB5-9839-BA89-6B984B82FD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8925" y="2111915"/>
            <a:ext cx="7640359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Main Heading</a:t>
            </a:r>
            <a:br>
              <a:rPr lang="en-GB"/>
            </a:br>
            <a:r>
              <a:rPr lang="en-GB"/>
              <a:t>Goes Here</a:t>
            </a:r>
          </a:p>
        </p:txBody>
      </p:sp>
      <p:sp>
        <p:nvSpPr>
          <p:cNvPr id="30" name="Text Placeholder 134">
            <a:extLst>
              <a:ext uri="{FF2B5EF4-FFF2-40B4-BE49-F238E27FC236}">
                <a16:creationId xmlns:a16="http://schemas.microsoft.com/office/drawing/2014/main" id="{B5C4CF23-23B9-0D48-AFAF-9E096F1F18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8925" y="4145825"/>
            <a:ext cx="7640359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Subtitle goes here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C4D197-11BC-B45D-6BA3-71216E8168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404" t="39753" r="9244" b="27630"/>
          <a:stretch/>
        </p:blipFill>
        <p:spPr>
          <a:xfrm>
            <a:off x="8036656" y="3710867"/>
            <a:ext cx="4155344" cy="3146748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9EB5D2DA-8B25-274E-5BAD-3D68ECAE4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54246" y="5184895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7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-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C1D7506-5899-D2CD-D7ED-4470D459E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350"/>
          <a:stretch/>
        </p:blipFill>
        <p:spPr>
          <a:xfrm>
            <a:off x="9890393" y="3660039"/>
            <a:ext cx="2301608" cy="288798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54A143D-12D6-719C-446D-95AE5E237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9900" r="10725"/>
          <a:stretch/>
        </p:blipFill>
        <p:spPr>
          <a:xfrm>
            <a:off x="9737333" y="0"/>
            <a:ext cx="2454667" cy="243553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CA4349C-8293-BA3C-CBEA-CAED53692A7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95761" y="443759"/>
            <a:ext cx="1528815" cy="1562086"/>
          </a:xfrm>
          <a:prstGeom prst="rect">
            <a:avLst/>
          </a:prstGeom>
        </p:spPr>
      </p:pic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B2C59E95-91A1-25AF-DCC9-219561E6A6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Insert image here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DAD7B386-6B00-51E1-56DC-F8E76D4EF4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Sub-Title </a:t>
            </a:r>
          </a:p>
          <a:p>
            <a:pPr lvl="0"/>
            <a:r>
              <a:rPr lang="en-GB"/>
              <a:t>Goes Here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12778B8-8247-DAC5-C7D4-57AEEEE9CED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8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slide 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45E98A0-E413-376F-4664-D4FEEC7E8F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9046" y="3784808"/>
            <a:ext cx="2566506" cy="2629433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9150D745-4D40-E1C5-A50A-61C91F86E6FE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41B6E6">
              <a:alpha val="19663"/>
            </a:srgbClr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A15E01E-DA43-195D-F8F3-0E7092BFBB8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0457" y="286873"/>
            <a:ext cx="1794527" cy="1617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03A2D2-46E3-DE49-7654-393694269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60404" t="39753" r="9040" b="27386"/>
          <a:stretch/>
        </p:blipFill>
        <p:spPr>
          <a:xfrm flipH="1">
            <a:off x="0" y="3975512"/>
            <a:ext cx="3802998" cy="2882103"/>
          </a:xfrm>
          <a:prstGeom prst="rect">
            <a:avLst/>
          </a:prstGeom>
        </p:spPr>
      </p:pic>
      <p:sp>
        <p:nvSpPr>
          <p:cNvPr id="17" name="Text Placeholder 134">
            <a:extLst>
              <a:ext uri="{FF2B5EF4-FFF2-40B4-BE49-F238E27FC236}">
                <a16:creationId xmlns:a16="http://schemas.microsoft.com/office/drawing/2014/main" id="{7F9B4E7A-61A8-3865-C2AE-E90AB7B9DE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Sub-Title </a:t>
            </a:r>
          </a:p>
          <a:p>
            <a:pPr lvl="0"/>
            <a:r>
              <a:rPr lang="en-GB"/>
              <a:t>Goes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36C5A98-7CA7-CE8D-C27F-55057C7E00C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Insert image here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A2D205F-9BCB-0D3C-1A82-5713AF8832C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604F914-0951-1B41-B3F6-4FAE419549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5584"/>
          <a:stretch/>
        </p:blipFill>
        <p:spPr>
          <a:xfrm>
            <a:off x="5498350" y="-1"/>
            <a:ext cx="1848440" cy="1488275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6D7138A7-8583-135B-8DA0-8F4203927051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F33000-A79C-809D-B722-16DAAB0A3599}"/>
              </a:ext>
            </a:extLst>
          </p:cNvPr>
          <p:cNvSpPr/>
          <p:nvPr userDrawn="1"/>
        </p:nvSpPr>
        <p:spPr>
          <a:xfrm>
            <a:off x="9469402" y="4214532"/>
            <a:ext cx="2722598" cy="2643468"/>
          </a:xfrm>
          <a:prstGeom prst="rect">
            <a:avLst/>
          </a:prstGeom>
          <a:solidFill>
            <a:srgbClr val="AAC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33F7E89-EC9F-C7D8-489F-D3A57773E6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96276" y="0"/>
            <a:ext cx="5095724" cy="6858000"/>
          </a:xfrm>
          <a:custGeom>
            <a:avLst/>
            <a:gdLst>
              <a:gd name="connsiteX0" fmla="*/ 0 w 8402637"/>
              <a:gd name="connsiteY0" fmla="*/ 0 h 11309350"/>
              <a:gd name="connsiteX1" fmla="*/ 8402637 w 8402637"/>
              <a:gd name="connsiteY1" fmla="*/ 0 h 11309350"/>
              <a:gd name="connsiteX2" fmla="*/ 8402637 w 8402637"/>
              <a:gd name="connsiteY2" fmla="*/ 7492746 h 11309350"/>
              <a:gd name="connsiteX3" fmla="*/ 8377461 w 8402637"/>
              <a:gd name="connsiteY3" fmla="*/ 7499379 h 11309350"/>
              <a:gd name="connsiteX4" fmla="*/ 8339453 w 8402637"/>
              <a:gd name="connsiteY4" fmla="*/ 7512505 h 11309350"/>
              <a:gd name="connsiteX5" fmla="*/ 8302283 w 8402637"/>
              <a:gd name="connsiteY5" fmla="*/ 7528569 h 11309350"/>
              <a:gd name="connsiteX6" fmla="*/ 8266117 w 8402637"/>
              <a:gd name="connsiteY6" fmla="*/ 7547565 h 11309350"/>
              <a:gd name="connsiteX7" fmla="*/ 5407901 w 8402637"/>
              <a:gd name="connsiteY7" fmla="*/ 9190330 h 11309350"/>
              <a:gd name="connsiteX8" fmla="*/ 5373281 w 8402637"/>
              <a:gd name="connsiteY8" fmla="*/ 9212017 h 11309350"/>
              <a:gd name="connsiteX9" fmla="*/ 5340693 w 8402637"/>
              <a:gd name="connsiteY9" fmla="*/ 9236050 h 11309350"/>
              <a:gd name="connsiteX10" fmla="*/ 5310217 w 8402637"/>
              <a:gd name="connsiteY10" fmla="*/ 9262283 h 11309350"/>
              <a:gd name="connsiteX11" fmla="*/ 5281945 w 8402637"/>
              <a:gd name="connsiteY11" fmla="*/ 9290572 h 11309350"/>
              <a:gd name="connsiteX12" fmla="*/ 5255953 w 8402637"/>
              <a:gd name="connsiteY12" fmla="*/ 9320769 h 11309350"/>
              <a:gd name="connsiteX13" fmla="*/ 5232331 w 8402637"/>
              <a:gd name="connsiteY13" fmla="*/ 9352730 h 11309350"/>
              <a:gd name="connsiteX14" fmla="*/ 5211161 w 8402637"/>
              <a:gd name="connsiteY14" fmla="*/ 9386307 h 11309350"/>
              <a:gd name="connsiteX15" fmla="*/ 5192531 w 8402637"/>
              <a:gd name="connsiteY15" fmla="*/ 9421357 h 11309350"/>
              <a:gd name="connsiteX16" fmla="*/ 5176521 w 8402637"/>
              <a:gd name="connsiteY16" fmla="*/ 9457733 h 11309350"/>
              <a:gd name="connsiteX17" fmla="*/ 5163219 w 8402637"/>
              <a:gd name="connsiteY17" fmla="*/ 9495289 h 11309350"/>
              <a:gd name="connsiteX18" fmla="*/ 5152707 w 8402637"/>
              <a:gd name="connsiteY18" fmla="*/ 9533880 h 11309350"/>
              <a:gd name="connsiteX19" fmla="*/ 5145071 w 8402637"/>
              <a:gd name="connsiteY19" fmla="*/ 9573360 h 11309350"/>
              <a:gd name="connsiteX20" fmla="*/ 5140395 w 8402637"/>
              <a:gd name="connsiteY20" fmla="*/ 9613583 h 11309350"/>
              <a:gd name="connsiteX21" fmla="*/ 5138763 w 8402637"/>
              <a:gd name="connsiteY21" fmla="*/ 9654404 h 11309350"/>
              <a:gd name="connsiteX22" fmla="*/ 5135563 w 8402637"/>
              <a:gd name="connsiteY22" fmla="*/ 11309350 h 11309350"/>
              <a:gd name="connsiteX23" fmla="*/ 0 w 8402637"/>
              <a:gd name="connsiteY23" fmla="*/ 11309350 h 1130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402637" h="11309350">
                <a:moveTo>
                  <a:pt x="0" y="0"/>
                </a:moveTo>
                <a:lnTo>
                  <a:pt x="8402637" y="0"/>
                </a:lnTo>
                <a:lnTo>
                  <a:pt x="8402637" y="7492746"/>
                </a:lnTo>
                <a:lnTo>
                  <a:pt x="8377461" y="7499379"/>
                </a:lnTo>
                <a:lnTo>
                  <a:pt x="8339453" y="7512505"/>
                </a:lnTo>
                <a:lnTo>
                  <a:pt x="8302283" y="7528569"/>
                </a:lnTo>
                <a:lnTo>
                  <a:pt x="8266117" y="7547565"/>
                </a:lnTo>
                <a:lnTo>
                  <a:pt x="5407901" y="9190330"/>
                </a:lnTo>
                <a:lnTo>
                  <a:pt x="5373281" y="9212017"/>
                </a:lnTo>
                <a:lnTo>
                  <a:pt x="5340693" y="9236050"/>
                </a:lnTo>
                <a:lnTo>
                  <a:pt x="5310217" y="9262283"/>
                </a:lnTo>
                <a:lnTo>
                  <a:pt x="5281945" y="9290572"/>
                </a:lnTo>
                <a:lnTo>
                  <a:pt x="5255953" y="9320769"/>
                </a:lnTo>
                <a:lnTo>
                  <a:pt x="5232331" y="9352730"/>
                </a:lnTo>
                <a:lnTo>
                  <a:pt x="5211161" y="9386307"/>
                </a:lnTo>
                <a:lnTo>
                  <a:pt x="5192531" y="9421357"/>
                </a:lnTo>
                <a:lnTo>
                  <a:pt x="5176521" y="9457733"/>
                </a:lnTo>
                <a:lnTo>
                  <a:pt x="5163219" y="9495289"/>
                </a:lnTo>
                <a:lnTo>
                  <a:pt x="5152707" y="9533880"/>
                </a:lnTo>
                <a:lnTo>
                  <a:pt x="5145071" y="9573360"/>
                </a:lnTo>
                <a:lnTo>
                  <a:pt x="5140395" y="9613583"/>
                </a:lnTo>
                <a:lnTo>
                  <a:pt x="5138763" y="9654404"/>
                </a:lnTo>
                <a:lnTo>
                  <a:pt x="5135563" y="11309350"/>
                </a:lnTo>
                <a:lnTo>
                  <a:pt x="0" y="11309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Insert image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C15911D-FE8E-10EA-FBE3-A04A4E0412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5D174195-B5DE-E7AB-F92A-F8B08CEF32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F87D1C5B-1107-DBF2-A0BF-2B1185887F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0681" y="1266632"/>
            <a:ext cx="5218750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7774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75D851D0-3FA6-CAE6-B209-1E0E0075A174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A10997B-B915-82BD-569B-8B33D9C451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8" name="Text Placeholder 134">
            <a:extLst>
              <a:ext uri="{FF2B5EF4-FFF2-40B4-BE49-F238E27FC236}">
                <a16:creationId xmlns:a16="http://schemas.microsoft.com/office/drawing/2014/main" id="{D3637859-C214-068F-18AA-808EC7D109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8855" y="1266632"/>
            <a:ext cx="4852154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5B62DE48-DBC0-EC36-56DD-A29C2BD8DD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860888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95016034-99EB-E6E8-DCD1-0731ECD243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682" y="2221380"/>
            <a:ext cx="4852154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 Heading</a:t>
            </a:r>
          </a:p>
        </p:txBody>
      </p:sp>
      <p:sp>
        <p:nvSpPr>
          <p:cNvPr id="3" name="Text Placeholder 134">
            <a:extLst>
              <a:ext uri="{FF2B5EF4-FFF2-40B4-BE49-F238E27FC236}">
                <a16:creationId xmlns:a16="http://schemas.microsoft.com/office/drawing/2014/main" id="{6426EB68-E8A0-01E2-232B-9B2C6A711C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D6459EEF-D411-0BA7-03AE-4E99BECBD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81021" y="2221380"/>
            <a:ext cx="4849061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 Heading</a:t>
            </a:r>
          </a:p>
        </p:txBody>
      </p:sp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A56B6477-0DC7-A862-1E3D-DEAC0E61B8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81021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3DA49C9-06B3-772A-395F-E4A8DF29E1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3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 in hexag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353F34A3-C74B-21A9-9E79-C0F671B156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652" y="4358419"/>
            <a:ext cx="1482178" cy="145213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B53B7C2-4EF4-3CBC-32BD-5787A54B7C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9030" y="3739190"/>
            <a:ext cx="1482178" cy="15185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D762DF-7F79-1D77-C307-5FD8DDE5EC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7941" t="-6650" r="-1" b="1"/>
          <a:stretch/>
        </p:blipFill>
        <p:spPr>
          <a:xfrm>
            <a:off x="229219" y="102043"/>
            <a:ext cx="2296954" cy="2325146"/>
          </a:xfrm>
          <a:prstGeom prst="rect">
            <a:avLst/>
          </a:prstGeom>
        </p:spPr>
      </p:pic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EAE1CC97-BE62-04E4-624C-3D0CC4FEACD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314" y="564120"/>
            <a:ext cx="4526481" cy="5110797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Insert image here</a:t>
            </a: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E6BC2685-2D44-6A4D-0020-B4797CB308F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ABAB043-9263-C33C-D471-8A1806DE4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2" name="Text Placeholder 134">
            <a:extLst>
              <a:ext uri="{FF2B5EF4-FFF2-40B4-BE49-F238E27FC236}">
                <a16:creationId xmlns:a16="http://schemas.microsoft.com/office/drawing/2014/main" id="{78C27DBC-74FE-329E-727C-918B23E8CD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135335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517A741-3329-CD23-5E26-3930E6323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EBB03EDC-5BFE-B063-C7B9-ABB6BD39CA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69195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1367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3">
            <a:extLst>
              <a:ext uri="{FF2B5EF4-FFF2-40B4-BE49-F238E27FC236}">
                <a16:creationId xmlns:a16="http://schemas.microsoft.com/office/drawing/2014/main" id="{058863F9-D66B-19FE-9659-E286871EB6B3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8" name="Text Placeholder 134">
            <a:extLst>
              <a:ext uri="{FF2B5EF4-FFF2-40B4-BE49-F238E27FC236}">
                <a16:creationId xmlns:a16="http://schemas.microsoft.com/office/drawing/2014/main" id="{AE3EBF62-F7D8-A61C-1B53-901C51B7FE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 Heading</a:t>
            </a:r>
          </a:p>
        </p:txBody>
      </p:sp>
      <p:sp>
        <p:nvSpPr>
          <p:cNvPr id="19" name="Text Placeholder 134">
            <a:extLst>
              <a:ext uri="{FF2B5EF4-FFF2-40B4-BE49-F238E27FC236}">
                <a16:creationId xmlns:a16="http://schemas.microsoft.com/office/drawing/2014/main" id="{44D5E909-9BB9-327B-3D39-95694A834D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84D65BA-1D1F-C854-55EE-0E31FC03A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200DDC93-0F95-B9DC-25C0-1A069AD798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F5BDFD3-7F22-C2FD-35C2-5D7759F54C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7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EE8E4AD7-82E1-86B9-07C5-840C87C0D57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9366B25-1F35-FE66-B72F-0BED3CDD92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779EFA97-62C2-AB37-6AA7-F1846EA823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Sub Heading</a:t>
            </a:r>
          </a:p>
        </p:txBody>
      </p:sp>
      <p:sp>
        <p:nvSpPr>
          <p:cNvPr id="5" name="Text Placeholder 134">
            <a:extLst>
              <a:ext uri="{FF2B5EF4-FFF2-40B4-BE49-F238E27FC236}">
                <a16:creationId xmlns:a16="http://schemas.microsoft.com/office/drawing/2014/main" id="{A5C6292C-94BF-ED40-E233-9CFEDE325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consectetuer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, </a:t>
            </a:r>
            <a:r>
              <a:rPr lang="en-GB" err="1"/>
              <a:t>sed</a:t>
            </a:r>
            <a:r>
              <a:rPr lang="en-GB"/>
              <a:t> </a:t>
            </a:r>
            <a:r>
              <a:rPr lang="en-GB" err="1"/>
              <a:t>diam</a:t>
            </a:r>
            <a:r>
              <a:rPr lang="en-GB"/>
              <a:t> </a:t>
            </a:r>
            <a:r>
              <a:rPr lang="en-GB" err="1"/>
              <a:t>nonummy</a:t>
            </a:r>
            <a:r>
              <a:rPr lang="en-GB"/>
              <a:t> </a:t>
            </a:r>
            <a:r>
              <a:rPr lang="en-GB" err="1"/>
              <a:t>nibh</a:t>
            </a:r>
            <a:r>
              <a:rPr lang="en-GB"/>
              <a:t> </a:t>
            </a:r>
            <a:r>
              <a:rPr lang="en-GB" err="1"/>
              <a:t>euismod</a:t>
            </a:r>
            <a:r>
              <a:rPr lang="en-GB"/>
              <a:t> </a:t>
            </a:r>
            <a:r>
              <a:rPr lang="en-GB" err="1"/>
              <a:t>tincidunt</a:t>
            </a:r>
            <a:r>
              <a:rPr lang="en-GB"/>
              <a:t> </a:t>
            </a:r>
            <a:r>
              <a:rPr lang="en-GB" err="1"/>
              <a:t>ut</a:t>
            </a:r>
            <a:r>
              <a:rPr lang="en-GB"/>
              <a:t> </a:t>
            </a:r>
            <a:r>
              <a:rPr lang="en-GB" err="1"/>
              <a:t>laoreet</a:t>
            </a:r>
            <a:r>
              <a:rPr lang="en-GB"/>
              <a:t> dolore magna </a:t>
            </a:r>
            <a:r>
              <a:rPr lang="en-GB" err="1"/>
              <a:t>aliquam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</a:t>
            </a:r>
            <a:r>
              <a:rPr lang="en-GB" err="1"/>
              <a:t>volutpat</a:t>
            </a:r>
            <a:r>
              <a:rPr lang="en-GB"/>
              <a:t>. </a:t>
            </a:r>
          </a:p>
        </p:txBody>
      </p:sp>
      <p:sp>
        <p:nvSpPr>
          <p:cNvPr id="6" name="Text Placeholder 134">
            <a:extLst>
              <a:ext uri="{FF2B5EF4-FFF2-40B4-BE49-F238E27FC236}">
                <a16:creationId xmlns:a16="http://schemas.microsoft.com/office/drawing/2014/main" id="{20DD3738-B933-EE7B-3445-62C5322DD5A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Heading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172D2CD-E6EF-9F18-DF57-E23F84B6E6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6061" r="26706" b="-3850"/>
          <a:stretch/>
        </p:blipFill>
        <p:spPr>
          <a:xfrm>
            <a:off x="8730027" y="0"/>
            <a:ext cx="3461973" cy="356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0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172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918289-07D7-598B-2FB7-B541E233C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8480" y="2458638"/>
            <a:ext cx="11389359" cy="970362"/>
          </a:xfrm>
          <a:ln>
            <a:noFill/>
          </a:ln>
        </p:spPr>
        <p:txBody>
          <a:bodyPr/>
          <a:lstStyle/>
          <a:p>
            <a:r>
              <a:rPr lang="en-US" dirty="0">
                <a:solidFill>
                  <a:srgbClr val="005FBF"/>
                </a:solidFill>
              </a:rPr>
              <a:t>Early Diagnosis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4606042-6EF0-F451-84FD-B16A838A4A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8480" y="3533030"/>
            <a:ext cx="10413669" cy="2643808"/>
          </a:xfrm>
        </p:spPr>
        <p:txBody>
          <a:bodyPr/>
          <a:lstStyle/>
          <a:p>
            <a:r>
              <a:rPr lang="en-US" sz="2400" dirty="0">
                <a:solidFill>
                  <a:srgbClr val="CA498F"/>
                </a:solidFill>
              </a:rPr>
              <a:t>Ali Jones</a:t>
            </a:r>
          </a:p>
          <a:p>
            <a:r>
              <a:rPr lang="en-US" sz="2400" dirty="0">
                <a:solidFill>
                  <a:srgbClr val="CA498F"/>
                </a:solidFill>
              </a:rPr>
              <a:t>Director of Commissioning and Early Diagnosis</a:t>
            </a:r>
          </a:p>
          <a:p>
            <a:endParaRPr lang="en-US" sz="2400" dirty="0">
              <a:solidFill>
                <a:srgbClr val="CA498F"/>
              </a:solidFill>
            </a:endParaRPr>
          </a:p>
          <a:p>
            <a:r>
              <a:rPr lang="en-US" sz="2400" dirty="0">
                <a:solidFill>
                  <a:srgbClr val="CA498F"/>
                </a:solidFill>
              </a:rPr>
              <a:t>9</a:t>
            </a:r>
            <a:r>
              <a:rPr lang="en-US" sz="2400" baseline="30000" dirty="0">
                <a:solidFill>
                  <a:srgbClr val="CA498F"/>
                </a:solidFill>
              </a:rPr>
              <a:t>th</a:t>
            </a:r>
            <a:r>
              <a:rPr lang="en-US" sz="2400" dirty="0">
                <a:solidFill>
                  <a:srgbClr val="CA498F"/>
                </a:solidFill>
              </a:rPr>
              <a:t> July 2025</a:t>
            </a:r>
          </a:p>
        </p:txBody>
      </p:sp>
    </p:spTree>
    <p:extLst>
      <p:ext uri="{BB962C8B-B14F-4D97-AF65-F5344CB8AC3E}">
        <p14:creationId xmlns:p14="http://schemas.microsoft.com/office/powerpoint/2010/main" val="92240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40B4AB-3573-A9BB-86D8-544810ED4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82" y="1082101"/>
            <a:ext cx="7872549" cy="55702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2B5DE2-3176-BE70-6158-ED678F3707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1" y="19921"/>
            <a:ext cx="8540152" cy="834094"/>
          </a:xfrm>
        </p:spPr>
        <p:txBody>
          <a:bodyPr/>
          <a:lstStyle/>
          <a:p>
            <a:r>
              <a:rPr lang="en-GB" dirty="0"/>
              <a:t>75% Long Term Plan Ambition</a:t>
            </a:r>
          </a:p>
          <a:p>
            <a:r>
              <a:rPr lang="en-GB" sz="2400" dirty="0"/>
              <a:t>Staging Data Update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B7DCAD-401F-AEBB-A310-1547637A8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307204"/>
              </p:ext>
            </p:extLst>
          </p:nvPr>
        </p:nvGraphicFramePr>
        <p:xfrm>
          <a:off x="6876734" y="3429000"/>
          <a:ext cx="4926010" cy="1045782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903767">
                  <a:extLst>
                    <a:ext uri="{9D8B030D-6E8A-4147-A177-3AD203B41FA5}">
                      <a16:colId xmlns:a16="http://schemas.microsoft.com/office/drawing/2014/main" val="991543012"/>
                    </a:ext>
                  </a:extLst>
                </a:gridCol>
                <a:gridCol w="1526852">
                  <a:extLst>
                    <a:ext uri="{9D8B030D-6E8A-4147-A177-3AD203B41FA5}">
                      <a16:colId xmlns:a16="http://schemas.microsoft.com/office/drawing/2014/main" val="4256247821"/>
                    </a:ext>
                  </a:extLst>
                </a:gridCol>
                <a:gridCol w="1526852">
                  <a:extLst>
                    <a:ext uri="{9D8B030D-6E8A-4147-A177-3AD203B41FA5}">
                      <a16:colId xmlns:a16="http://schemas.microsoft.com/office/drawing/2014/main" val="2782469875"/>
                    </a:ext>
                  </a:extLst>
                </a:gridCol>
                <a:gridCol w="968539">
                  <a:extLst>
                    <a:ext uri="{9D8B030D-6E8A-4147-A177-3AD203B41FA5}">
                      <a16:colId xmlns:a16="http://schemas.microsoft.com/office/drawing/2014/main" val="2973865632"/>
                    </a:ext>
                  </a:extLst>
                </a:gridCol>
              </a:tblGrid>
              <a:tr h="234817">
                <a:tc>
                  <a:txBody>
                    <a:bodyPr/>
                    <a:lstStyle/>
                    <a:p>
                      <a:pPr fontAlgn="base"/>
                      <a:endParaRPr lang="en-GB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2019 </a:t>
                      </a:r>
                    </a:p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(12m rolling)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March 2025 </a:t>
                      </a:r>
                    </a:p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(12m rolling)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 </a:t>
                      </a: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2265195548"/>
                  </a:ext>
                </a:extLst>
              </a:tr>
              <a:tr h="300006">
                <a:tc>
                  <a:txBody>
                    <a:bodyPr/>
                    <a:lstStyle/>
                    <a:p>
                      <a:pPr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England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55.3%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59.1%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+3.8pp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extLst>
                  <a:ext uri="{0D108BD9-81ED-4DB2-BD59-A6C34878D82A}">
                    <a16:rowId xmlns:a16="http://schemas.microsoft.com/office/drawing/2014/main" val="1794139354"/>
                  </a:ext>
                </a:extLst>
              </a:tr>
              <a:tr h="300006">
                <a:tc>
                  <a:txBody>
                    <a:bodyPr/>
                    <a:lstStyle/>
                    <a:p>
                      <a:pPr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54.0% 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60.1% 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+6.1pp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b"/>
                </a:tc>
                <a:extLst>
                  <a:ext uri="{0D108BD9-81ED-4DB2-BD59-A6C34878D82A}">
                    <a16:rowId xmlns:a16="http://schemas.microsoft.com/office/drawing/2014/main" val="29931309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6264490-D0B9-CDD4-3DEB-E57E91815323}"/>
              </a:ext>
            </a:extLst>
          </p:cNvPr>
          <p:cNvSpPr txBox="1"/>
          <p:nvPr/>
        </p:nvSpPr>
        <p:spPr>
          <a:xfrm>
            <a:off x="4386943" y="4605415"/>
            <a:ext cx="7415801" cy="742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Maintained 60% + position and GM is still above the England average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GM is ranked 10th out of the 20 cancer alliances, and number one in the NW</a:t>
            </a:r>
          </a:p>
        </p:txBody>
      </p:sp>
    </p:spTree>
    <p:extLst>
      <p:ext uri="{BB962C8B-B14F-4D97-AF65-F5344CB8AC3E}">
        <p14:creationId xmlns:p14="http://schemas.microsoft.com/office/powerpoint/2010/main" val="2569446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C99028-E05D-8154-5266-273486EC8F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8792" y="24236"/>
            <a:ext cx="11488976" cy="834094"/>
          </a:xfrm>
        </p:spPr>
        <p:txBody>
          <a:bodyPr/>
          <a:lstStyle/>
          <a:p>
            <a:r>
              <a:rPr lang="en-US" dirty="0">
                <a:solidFill>
                  <a:srgbClr val="005FBF"/>
                </a:solidFill>
              </a:rPr>
              <a:t>Key Updates/Successes: Early Diagnosis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A86828C5-66BE-B82E-9FDC-7A1C4468BA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727339"/>
              </p:ext>
            </p:extLst>
          </p:nvPr>
        </p:nvGraphicFramePr>
        <p:xfrm>
          <a:off x="-1" y="858330"/>
          <a:ext cx="12192001" cy="5839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750">
                  <a:extLst>
                    <a:ext uri="{9D8B030D-6E8A-4147-A177-3AD203B41FA5}">
                      <a16:colId xmlns:a16="http://schemas.microsoft.com/office/drawing/2014/main" val="2760922989"/>
                    </a:ext>
                  </a:extLst>
                </a:gridCol>
                <a:gridCol w="10861251">
                  <a:extLst>
                    <a:ext uri="{9D8B030D-6E8A-4147-A177-3AD203B41FA5}">
                      <a16:colId xmlns:a16="http://schemas.microsoft.com/office/drawing/2014/main" val="2597858363"/>
                    </a:ext>
                  </a:extLst>
                </a:gridCol>
              </a:tblGrid>
              <a:tr h="391916">
                <a:tc>
                  <a:txBody>
                    <a:bodyPr/>
                    <a:lstStyle/>
                    <a:p>
                      <a:r>
                        <a:rPr lang="en-GB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Update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332907"/>
                  </a:ext>
                </a:extLst>
              </a:tr>
              <a:tr h="1580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7D31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Pathway Boards</a:t>
                      </a:r>
                      <a:endParaRPr lang="en-GB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Health inequalities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challenge identified for each pathway board.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Lung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​: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Template SRCXR SOP signed off at Lung PWB, Imaging Network Ops Group and CRG.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LungAware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V2 containing 3 new languages, feedback survey and new videos live in June.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Lower GI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​: Asset library in development; exploratory work on health bot and patient initiated access pathways for lower GI; </a:t>
                      </a: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Upper GI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Discussions re Barrat’s </a:t>
                      </a:r>
                      <a:r>
                        <a:rPr lang="en-US" sz="12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oeosophagus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surveillance and capsule sponge project ongoing. </a:t>
                      </a: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ynae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good progress being made with the self referral PMB pathway.  Feedback received on NCA / CDC bid. Educational events in planning with dates confirmed for September and October.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 </a:t>
                      </a: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 &amp; Neck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review and refresh of public and patient facing messaging re head &amp; neck cancers. </a:t>
                      </a: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Breast: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Near completion on work on a public facing symptomatic presentation asset for patients outside screening </a:t>
                      </a:r>
                      <a:r>
                        <a:rPr lang="en-US" sz="12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</a:t>
                      </a:r>
                      <a:r>
                        <a:rPr lang="en-US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age and specific demographics. Assets completed from the 2023-4 innovation breast cancer project – to be shared across GM. Significant progress made with direct access pathway in Tameside as a pilot for GM roll out. </a:t>
                      </a: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Urology: </a:t>
                      </a:r>
                      <a:r>
                        <a:rPr lang="en-GB" sz="12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 patient-facing counselling material (video/information leaflet) to support primary care PSA testing. Questionnaire active for PCN cancer leads to inform content.</a:t>
                      </a:r>
                      <a:endParaRPr lang="en-GB" sz="1200" b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781566"/>
                  </a:ext>
                </a:extLst>
              </a:tr>
              <a:tr h="16905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7D31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Lung Cancer Screening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en-GB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Invitations: </a:t>
                      </a:r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delays to the return of data sharing agreements in Trafford West PCN and Victoria PCN will potentially affect our ability to send out invitations in a timely manner. </a:t>
                      </a:r>
                      <a:r>
                        <a:rPr lang="en-GB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LHCs:</a:t>
                      </a:r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difficulties in locating suitable sites within the PCN geography which could impact on attendance if patients are travelling far, meeting/(exceeding) trajectories YTD </a:t>
                      </a:r>
                      <a:r>
                        <a:rPr lang="en-GB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CT scans: </a:t>
                      </a:r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meeting/(exceeding) trajectories YTD. Conversion to CT scan has reduced in some PCNs, most likely due to the risk-stratified rollout – potentially lead to underutilisation of CT scanner capacity</a:t>
                      </a:r>
                    </a:p>
                    <a:p>
                      <a:pPr rtl="0" fontAlgn="base"/>
                      <a:r>
                        <a:rPr lang="en-GB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LHC uptake:</a:t>
                      </a:r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using 24/25 as a baseline, of the 106,245 people who were invited into the programme, 65,941 LHCs were completed, representing an uptake of 62.1%. Awaiting data from 25/26.</a:t>
                      </a:r>
                      <a:r>
                        <a:rPr lang="en-GB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Incident Screening:</a:t>
                      </a:r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uptake of incident screening in 24/25 was 89.9% vs. Eng avg. of 93.2%. Requirement to better understand the data at row-level.</a:t>
                      </a:r>
                    </a:p>
                    <a:p>
                      <a:pPr rtl="0" fontAlgn="base"/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Ongoing roll out with Provider Operational Delivery Group in support.  SOP developed for wider sharing following Oversight Group approval (30</a:t>
                      </a:r>
                      <a:r>
                        <a:rPr lang="en-GB" sz="1200" b="0" i="0" u="none" strike="noStrike" baseline="300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July).</a:t>
                      </a:r>
                      <a:endParaRPr lang="en-US" sz="12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850326"/>
                  </a:ext>
                </a:extLst>
              </a:tr>
              <a:tr h="8452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7D31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Primary Care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200" b="0" i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Primary / Secondary Care Interface meetings postponed but to be scheduled for Head &amp; Neck (dental), gynae and urology – reschedule late summer / early autumn. </a:t>
                      </a:r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PCN Bulletin revamp complete and shared via new comms and engagement platform to increase uptake and monitor that uptake,</a:t>
                      </a:r>
                      <a:r>
                        <a:rPr lang="en-GB" sz="1200" b="0" i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​ Second QI session delivered.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855959"/>
                  </a:ext>
                </a:extLst>
              </a:tr>
              <a:tr h="5342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7D31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Community Outreach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en-GB" sz="1200" b="0" i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Ongoing review of projects delivered to date – to be presented to EDPB future meeting.  Work ongoing to propose 7-month continuation of ‘this van can’ to start September 2025</a:t>
                      </a:r>
                      <a:endParaRPr lang="en-US" sz="1200" b="0" i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46863"/>
                  </a:ext>
                </a:extLst>
              </a:tr>
              <a:tr h="5091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7D31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Screening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en-US" sz="1200" b="0" i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FIT@80 discussions on going re site in GM – AJ involved in the steering group and will ensure Cancer Alliance colleagues are informed.  </a:t>
                      </a:r>
                    </a:p>
                    <a:p>
                      <a:pPr rtl="0" fontAlgn="base"/>
                      <a:r>
                        <a:rPr lang="en-US" sz="1200" b="0" i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Joint Comms and engagement plan developed between Cancer Alliance and NHS GM for presentation to Early Diagnosis Programme Board in the form of a relaunched ‘This Van Can’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04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882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C99028-E05D-8154-5266-273486EC8F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3039" y="-9471"/>
            <a:ext cx="11879095" cy="493672"/>
          </a:xfrm>
          <a:solidFill>
            <a:schemeClr val="bg1"/>
          </a:solidFill>
        </p:spPr>
        <p:txBody>
          <a:bodyPr/>
          <a:lstStyle/>
          <a:p>
            <a:r>
              <a:rPr lang="en-GB" sz="2400" dirty="0">
                <a:solidFill>
                  <a:srgbClr val="005FBF"/>
                </a:solidFill>
              </a:rPr>
              <a:t>Financial Position M3: SDF &amp; Targeted Funding (Early Diagnosis)</a:t>
            </a: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3D294FB-F928-4C7D-2807-6CF80BF95F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909623"/>
              </p:ext>
            </p:extLst>
          </p:nvPr>
        </p:nvGraphicFramePr>
        <p:xfrm>
          <a:off x="193039" y="516924"/>
          <a:ext cx="11805920" cy="2546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0826">
                  <a:extLst>
                    <a:ext uri="{9D8B030D-6E8A-4147-A177-3AD203B41FA5}">
                      <a16:colId xmlns:a16="http://schemas.microsoft.com/office/drawing/2014/main" val="1431198829"/>
                    </a:ext>
                  </a:extLst>
                </a:gridCol>
                <a:gridCol w="1875165">
                  <a:extLst>
                    <a:ext uri="{9D8B030D-6E8A-4147-A177-3AD203B41FA5}">
                      <a16:colId xmlns:a16="http://schemas.microsoft.com/office/drawing/2014/main" val="388626566"/>
                    </a:ext>
                  </a:extLst>
                </a:gridCol>
                <a:gridCol w="1505216">
                  <a:extLst>
                    <a:ext uri="{9D8B030D-6E8A-4147-A177-3AD203B41FA5}">
                      <a16:colId xmlns:a16="http://schemas.microsoft.com/office/drawing/2014/main" val="3752255336"/>
                    </a:ext>
                  </a:extLst>
                </a:gridCol>
                <a:gridCol w="4344713">
                  <a:extLst>
                    <a:ext uri="{9D8B030D-6E8A-4147-A177-3AD203B41FA5}">
                      <a16:colId xmlns:a16="http://schemas.microsoft.com/office/drawing/2014/main" val="25938923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Allocation 25-26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Spend 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962501"/>
                  </a:ext>
                </a:extLst>
              </a:tr>
              <a:tr h="31870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Early Diagnosis: Pay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1,254,295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299,949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138348"/>
                  </a:ext>
                </a:extLst>
              </a:tr>
              <a:tr h="1905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Early Diagnosis: Non Pay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952162"/>
                  </a:ext>
                </a:extLst>
              </a:tr>
              <a:tr h="13572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Lung Cancer Screening (targeted)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17,381,490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4,101,365</a:t>
                      </a:r>
                    </a:p>
                    <a:p>
                      <a:pPr algn="r"/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Funding with MFT as lead provider.  Small amount of allocation is with Cancer Alliance for programme costs.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154788"/>
                  </a:ext>
                </a:extLst>
              </a:tr>
              <a:tr h="27435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Liver Surveillance (targeted)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465636"/>
                  </a:ext>
                </a:extLst>
              </a:tr>
              <a:tr h="382911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18,965,785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4,401,314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530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894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C99028-E05D-8154-5266-273486EC8F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2880" y="85227"/>
            <a:ext cx="9686925" cy="834094"/>
          </a:xfrm>
        </p:spPr>
        <p:txBody>
          <a:bodyPr/>
          <a:lstStyle/>
          <a:p>
            <a:r>
              <a:rPr lang="en-GB" dirty="0">
                <a:solidFill>
                  <a:srgbClr val="005FBF"/>
                </a:solidFill>
              </a:rPr>
              <a:t>Risks/Issues to Escalate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F87730-AE5C-51C7-F7B4-10FDFFB00B29}"/>
              </a:ext>
            </a:extLst>
          </p:cNvPr>
          <p:cNvSpPr txBox="1"/>
          <p:nvPr/>
        </p:nvSpPr>
        <p:spPr>
          <a:xfrm>
            <a:off x="182881" y="750044"/>
            <a:ext cx="989678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Ability to deliver early diagnosis programme in 2025-6 without additional funding – mitigation is a review of the plan by the ED team to identify cost neutral projects.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Ongoing issues with data completeness – spotlight at future PAG meeting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632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9C4EA-8BBB-8879-1265-ECC591916A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968" y="1148959"/>
            <a:ext cx="9504707" cy="4560081"/>
          </a:xfr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cs typeface="+mn-cs"/>
              </a:rPr>
              <a:t>No decisions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C99028-E05D-8154-5266-273486EC8F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68" y="161427"/>
            <a:ext cx="8201327" cy="834094"/>
          </a:xfrm>
        </p:spPr>
        <p:txBody>
          <a:bodyPr/>
          <a:lstStyle/>
          <a:p>
            <a:r>
              <a:rPr lang="en-GB">
                <a:solidFill>
                  <a:srgbClr val="005FBF"/>
                </a:solidFill>
              </a:rPr>
              <a:t>Decisions for Assurance Group</a:t>
            </a:r>
          </a:p>
        </p:txBody>
      </p:sp>
    </p:spTree>
    <p:extLst>
      <p:ext uri="{BB962C8B-B14F-4D97-AF65-F5344CB8AC3E}">
        <p14:creationId xmlns:p14="http://schemas.microsoft.com/office/powerpoint/2010/main" val="14918266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991 GM Cancer Alliance Powerpoint template  FINAL" id="{A68B482A-CD69-4B90-9D6B-821278017736}" vid="{4EBA2FB7-5101-4B0F-93F4-1226E65193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911cae7-2733-4c2f-9037-6eed73152f6e">
      <Terms xmlns="http://schemas.microsoft.com/office/infopath/2007/PartnerControls"/>
    </lcf76f155ced4ddcb4097134ff3c332f>
    <_ip_UnifiedCompliancePolicyProperties xmlns="http://schemas.microsoft.com/sharepoint/v3" xsi:nil="true"/>
    <TaxCatchAll xmlns="cccaf3ac-2de9-44d4-aa31-54302fceb5f7" xsi:nil="true"/>
    <Review_x0020_Date xmlns="5911cae7-2733-4c2f-9037-6eed73152f6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55896D1DA4F541BFAD72F5521A24CF" ma:contentTypeVersion="41" ma:contentTypeDescription="Create a new document." ma:contentTypeScope="" ma:versionID="ed2bfaaed7406b00486256e30459a2c3">
  <xsd:schema xmlns:xsd="http://www.w3.org/2001/XMLSchema" xmlns:xs="http://www.w3.org/2001/XMLSchema" xmlns:p="http://schemas.microsoft.com/office/2006/metadata/properties" xmlns:ns1="http://schemas.microsoft.com/sharepoint/v3" xmlns:ns2="f0cb6784-3c83-4d40-a7f6-f1acc28aa4e0" xmlns:ns3="5911cae7-2733-4c2f-9037-6eed73152f6e" xmlns:ns4="cccaf3ac-2de9-44d4-aa31-54302fceb5f7" targetNamespace="http://schemas.microsoft.com/office/2006/metadata/properties" ma:root="true" ma:fieldsID="37504c1439214354b1b8eecb4e80b768" ns1:_="" ns2:_="" ns3:_="" ns4:_="">
    <xsd:import namespace="http://schemas.microsoft.com/sharepoint/v3"/>
    <xsd:import namespace="f0cb6784-3c83-4d40-a7f6-f1acc28aa4e0"/>
    <xsd:import namespace="5911cae7-2733-4c2f-9037-6eed73152f6e"/>
    <xsd:import namespace="cccaf3ac-2de9-44d4-aa31-54302fceb5f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Review_x0020_Date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1:_ip_UnifiedCompliancePolicyProperties" minOccurs="0"/>
                <xsd:element ref="ns1:_ip_UnifiedCompliancePolicyUIAction" minOccurs="0"/>
                <xsd:element ref="ns3:MediaServiceSearchPropertie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b6784-3c83-4d40-a7f6-f1acc28aa4e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1cae7-2733-4c2f-9037-6eed73152f6e" elementFormDefault="qualified">
    <xsd:import namespace="http://schemas.microsoft.com/office/2006/documentManagement/types"/>
    <xsd:import namespace="http://schemas.microsoft.com/office/infopath/2007/PartnerControls"/>
    <xsd:element name="Review_x0020_Date" ma:index="10" nillable="true" ma:displayName="Review date" ma:indexed="true" ma:internalName="Review_x0020_Dat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443b0bdb-28a8-4814-9fb9-624c17c095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caf3ac-2de9-44d4-aa31-54302fceb5f7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9e7aeeb-8726-425c-a44d-bacd1678f60f}" ma:internalName="TaxCatchAll" ma:showField="CatchAllData" ma:web="0a56483d-a880-4a60-be9b-4a1713a4b0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0426E-8E49-4F33-8388-021FE5A94417}">
  <ds:schemaRefs>
    <ds:schemaRef ds:uri="5911cae7-2733-4c2f-9037-6eed73152f6e"/>
    <ds:schemaRef ds:uri="cccaf3ac-2de9-44d4-aa31-54302fceb5f7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A358549A-47F5-435C-A731-4D941D2903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6F0B53-1EBA-46B4-9687-BE7536608C5D}">
  <ds:schemaRefs>
    <ds:schemaRef ds:uri="5911cae7-2733-4c2f-9037-6eed73152f6e"/>
    <ds:schemaRef ds:uri="cccaf3ac-2de9-44d4-aa31-54302fceb5f7"/>
    <ds:schemaRef ds:uri="f0cb6784-3c83-4d40-a7f6-f1acc28aa4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2083</TotalTime>
  <Words>765</Words>
  <Application>Microsoft Office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Lindsey McConnochie</dc:creator>
  <cp:lastModifiedBy>JONES, Alison (NHS GREATER MANCHESTER ICB - 01Y)</cp:lastModifiedBy>
  <cp:revision>142</cp:revision>
  <dcterms:created xsi:type="dcterms:W3CDTF">2019-06-22T21:54:40Z</dcterms:created>
  <dcterms:modified xsi:type="dcterms:W3CDTF">2025-07-08T17:07:19Z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0x0101008055896D1DA4F541BFAD72F5521A24CF</vt:lpwstr>
  </property>
  <property fmtid="{D5CDD505-2E9C-101B-9397-08002B2CF9AE}" pid="3" name="MediaServiceImageTags">
    <vt:lpwstr/>
  </property>
</Properties>
</file>